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sldIdLst>
    <p:sldId id="256" r:id="rId3"/>
    <p:sldId id="257" r:id="rId4"/>
    <p:sldId id="338" r:id="rId5"/>
    <p:sldId id="323" r:id="rId6"/>
    <p:sldId id="345" r:id="rId7"/>
    <p:sldId id="358" r:id="rId8"/>
    <p:sldId id="359" r:id="rId9"/>
    <p:sldId id="360" r:id="rId10"/>
    <p:sldId id="258" r:id="rId11"/>
    <p:sldId id="327" r:id="rId12"/>
    <p:sldId id="262" r:id="rId13"/>
    <p:sldId id="354" r:id="rId14"/>
    <p:sldId id="361" r:id="rId15"/>
    <p:sldId id="329" r:id="rId16"/>
    <p:sldId id="362" r:id="rId17"/>
    <p:sldId id="363" r:id="rId18"/>
    <p:sldId id="364" r:id="rId19"/>
    <p:sldId id="289" r:id="rId20"/>
    <p:sldId id="315" r:id="rId21"/>
    <p:sldId id="286" r:id="rId22"/>
  </p:sldIdLst>
  <p:sldSz cx="9001125" cy="5040313"/>
  <p:notesSz cx="6858000" cy="9144000"/>
  <p:custDataLst>
    <p:tags r:id="rId24"/>
  </p:custDataLst>
  <p:defaultTextStyle>
    <a:defPPr>
      <a:defRPr lang="zh-CN"/>
    </a:defPPr>
    <a:lvl1pPr marL="0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1147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2295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3442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4589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05736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06884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08031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09178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8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D8FD"/>
    <a:srgbClr val="03B2F2"/>
    <a:srgbClr val="039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2" autoAdjust="0"/>
    <p:restoredTop sz="94660"/>
  </p:normalViewPr>
  <p:slideViewPr>
    <p:cSldViewPr>
      <p:cViewPr varScale="1">
        <p:scale>
          <a:sx n="78" d="100"/>
          <a:sy n="78" d="100"/>
        </p:scale>
        <p:origin x="1002" y="84"/>
      </p:cViewPr>
      <p:guideLst>
        <p:guide orient="horz" pos="1588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A0E93-781E-4B0B-9F3D-ADA0CB791293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1143000"/>
            <a:ext cx="5508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19D8B-E8B0-4359-8A06-0E73818475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82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995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4636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953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730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148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905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211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149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2236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3707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685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826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20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283995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02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119D8B-E8B0-4359-8A06-0E73818475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802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872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02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119D8B-E8B0-4359-8A06-0E73818475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802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079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02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119D8B-E8B0-4359-8A06-0E73818475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802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550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02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119D8B-E8B0-4359-8A06-0E73818475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802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232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02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119D8B-E8B0-4359-8A06-0E73818475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802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158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02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119D8B-E8B0-4359-8A06-0E73818475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802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621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103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75085" y="1565764"/>
            <a:ext cx="7650956" cy="10804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50169" y="2856177"/>
            <a:ext cx="6300788" cy="1288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1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6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8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9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5536-B0D3-4DF2-83FE-4AF139D609D1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4" descr="C:\Documents and Settings\Administrator\桌面\新建文件夹\封面\复件 (27) 复件 4\3ea28d6d5df8d071111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293"/>
            <a:ext cx="9023519" cy="507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4284" y="3528219"/>
            <a:ext cx="5400675" cy="41652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64284" y="450361"/>
            <a:ext cx="5400675" cy="3024188"/>
          </a:xfrm>
        </p:spPr>
        <p:txBody>
          <a:bodyPr/>
          <a:lstStyle>
            <a:lvl1pPr marL="0" indent="0">
              <a:buNone/>
              <a:defRPr sz="2800"/>
            </a:lvl1pPr>
            <a:lvl2pPr marL="401147" indent="0">
              <a:buNone/>
              <a:defRPr sz="2500"/>
            </a:lvl2pPr>
            <a:lvl3pPr marL="802295" indent="0">
              <a:buNone/>
              <a:defRPr sz="2100"/>
            </a:lvl3pPr>
            <a:lvl4pPr marL="1203442" indent="0">
              <a:buNone/>
              <a:defRPr sz="1800"/>
            </a:lvl4pPr>
            <a:lvl5pPr marL="1604589" indent="0">
              <a:buNone/>
              <a:defRPr sz="1800"/>
            </a:lvl5pPr>
            <a:lvl6pPr marL="2005736" indent="0">
              <a:buNone/>
              <a:defRPr sz="1800"/>
            </a:lvl6pPr>
            <a:lvl7pPr marL="2406884" indent="0">
              <a:buNone/>
              <a:defRPr sz="1800"/>
            </a:lvl7pPr>
            <a:lvl8pPr marL="2808031" indent="0">
              <a:buNone/>
              <a:defRPr sz="1800"/>
            </a:lvl8pPr>
            <a:lvl9pPr marL="3209178" indent="0">
              <a:buNone/>
              <a:defRPr sz="18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64284" y="3944746"/>
            <a:ext cx="5400675" cy="591536"/>
          </a:xfrm>
        </p:spPr>
        <p:txBody>
          <a:bodyPr/>
          <a:lstStyle>
            <a:lvl1pPr marL="0" indent="0">
              <a:buNone/>
              <a:defRPr sz="1200"/>
            </a:lvl1pPr>
            <a:lvl2pPr marL="401147" indent="0">
              <a:buNone/>
              <a:defRPr sz="1100"/>
            </a:lvl2pPr>
            <a:lvl3pPr marL="802295" indent="0">
              <a:buNone/>
              <a:defRPr sz="900"/>
            </a:lvl3pPr>
            <a:lvl4pPr marL="1203442" indent="0">
              <a:buNone/>
              <a:defRPr sz="800"/>
            </a:lvl4pPr>
            <a:lvl5pPr marL="1604589" indent="0">
              <a:buNone/>
              <a:defRPr sz="800"/>
            </a:lvl5pPr>
            <a:lvl6pPr marL="2005736" indent="0">
              <a:buNone/>
              <a:defRPr sz="800"/>
            </a:lvl6pPr>
            <a:lvl7pPr marL="2406884" indent="0">
              <a:buNone/>
              <a:defRPr sz="800"/>
            </a:lvl7pPr>
            <a:lvl8pPr marL="2808031" indent="0">
              <a:buNone/>
              <a:defRPr sz="800"/>
            </a:lvl8pPr>
            <a:lvl9pPr marL="3209178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E4EC-7693-47FE-8A96-2A934D6E9D46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3168-AB27-442E-87BD-596D71D7F50B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25816" y="201847"/>
            <a:ext cx="2025253" cy="43006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0056" y="201847"/>
            <a:ext cx="5925741" cy="43006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6FBB-1F45-46DE-A1D0-C357F9CB97EC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0057" y="201846"/>
            <a:ext cx="8101013" cy="840052"/>
          </a:xfrm>
          <a:prstGeom prst="rect">
            <a:avLst/>
          </a:prstGeom>
        </p:spPr>
        <p:txBody>
          <a:bodyPr lIns="80220" tIns="40110" rIns="80220" bIns="4011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0057" y="1176073"/>
            <a:ext cx="8101013" cy="3326374"/>
          </a:xfrm>
          <a:prstGeom prst="rect">
            <a:avLst/>
          </a:prstGeom>
        </p:spPr>
        <p:txBody>
          <a:bodyPr vert="eaVert" lIns="80220" tIns="40110" rIns="80220" bIns="4011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0057" y="4671625"/>
            <a:ext cx="2100263" cy="268350"/>
          </a:xfrm>
          <a:prstGeom prst="rect">
            <a:avLst/>
          </a:prstGeom>
        </p:spPr>
        <p:txBody>
          <a:bodyPr lIns="80220" tIns="40110" rIns="80220" bIns="40110"/>
          <a:lstStyle/>
          <a:p>
            <a:pPr defTabSz="802202"/>
            <a:fld id="{65D76725-DBD7-4C53-9BBA-D723A7BAD9AE}" type="datetime3">
              <a:rPr lang="en-US" altLang="zh-CN" smtClean="0">
                <a:solidFill>
                  <a:prstClr val="black"/>
                </a:solidFill>
              </a:rPr>
              <a:t>29 December 2022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75385" y="4671625"/>
            <a:ext cx="2850356" cy="268350"/>
          </a:xfrm>
          <a:prstGeom prst="rect">
            <a:avLst/>
          </a:prstGeom>
        </p:spPr>
        <p:txBody>
          <a:bodyPr lIns="80220" tIns="40110" rIns="80220" bIns="40110"/>
          <a:lstStyle/>
          <a:p>
            <a:pPr defTabSz="802202"/>
            <a:r>
              <a:rPr lang="en-US" altLang="zh-CN">
                <a:solidFill>
                  <a:prstClr val="black"/>
                </a:solidFill>
              </a:rPr>
              <a:t>Electronic Warfare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0807" y="4671625"/>
            <a:ext cx="2100263" cy="268350"/>
          </a:xfrm>
          <a:prstGeom prst="rect">
            <a:avLst/>
          </a:prstGeom>
        </p:spPr>
        <p:txBody>
          <a:bodyPr lIns="80220" tIns="40110" rIns="80220" bIns="40110"/>
          <a:lstStyle/>
          <a:p>
            <a:pPr defTabSz="802202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802202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26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25817" y="201847"/>
            <a:ext cx="2025253" cy="4300600"/>
          </a:xfrm>
          <a:prstGeom prst="rect">
            <a:avLst/>
          </a:prstGeom>
        </p:spPr>
        <p:txBody>
          <a:bodyPr vert="eaVert" lIns="80220" tIns="40110" rIns="80220" bIns="4011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0056" y="201847"/>
            <a:ext cx="5925741" cy="4300600"/>
          </a:xfrm>
          <a:prstGeom prst="rect">
            <a:avLst/>
          </a:prstGeom>
        </p:spPr>
        <p:txBody>
          <a:bodyPr vert="eaVert" lIns="80220" tIns="40110" rIns="80220" bIns="4011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0057" y="4671625"/>
            <a:ext cx="2100263" cy="268350"/>
          </a:xfrm>
          <a:prstGeom prst="rect">
            <a:avLst/>
          </a:prstGeom>
        </p:spPr>
        <p:txBody>
          <a:bodyPr lIns="80220" tIns="40110" rIns="80220" bIns="40110"/>
          <a:lstStyle/>
          <a:p>
            <a:pPr defTabSz="802202"/>
            <a:fld id="{BBF8F733-2721-4C45-BC87-507F5417EF92}" type="datetime3">
              <a:rPr lang="en-US" altLang="zh-CN" smtClean="0">
                <a:solidFill>
                  <a:prstClr val="black"/>
                </a:solidFill>
              </a:rPr>
              <a:t>29 December 2022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75385" y="4671625"/>
            <a:ext cx="2850356" cy="268350"/>
          </a:xfrm>
          <a:prstGeom prst="rect">
            <a:avLst/>
          </a:prstGeom>
        </p:spPr>
        <p:txBody>
          <a:bodyPr lIns="80220" tIns="40110" rIns="80220" bIns="40110"/>
          <a:lstStyle/>
          <a:p>
            <a:pPr defTabSz="802202"/>
            <a:r>
              <a:rPr lang="en-US" altLang="zh-CN">
                <a:solidFill>
                  <a:prstClr val="black"/>
                </a:solidFill>
              </a:rPr>
              <a:t>Electronic Warfare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0807" y="4671625"/>
            <a:ext cx="2100263" cy="268350"/>
          </a:xfrm>
          <a:prstGeom prst="rect">
            <a:avLst/>
          </a:prstGeom>
        </p:spPr>
        <p:txBody>
          <a:bodyPr lIns="80220" tIns="40110" rIns="80220" bIns="40110"/>
          <a:lstStyle/>
          <a:p>
            <a:pPr defTabSz="802202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802202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7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884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7C47-F251-4350-8332-D485DEB7A18E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027" y="3238868"/>
            <a:ext cx="7650956" cy="1001062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11027" y="2136300"/>
            <a:ext cx="7650956" cy="110256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11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22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34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45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057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068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080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091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204C8-FFDA-41A7-9215-E6762AEC36F2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0056" y="1176073"/>
            <a:ext cx="3975497" cy="332637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5572" y="1176073"/>
            <a:ext cx="3975497" cy="332637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8D79-5611-42F6-A806-25B35BF4E175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0056" y="1128237"/>
            <a:ext cx="3977060" cy="47019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147" indent="0">
              <a:buNone/>
              <a:defRPr sz="1800" b="1"/>
            </a:lvl2pPr>
            <a:lvl3pPr marL="802295" indent="0">
              <a:buNone/>
              <a:defRPr sz="1600" b="1"/>
            </a:lvl3pPr>
            <a:lvl4pPr marL="1203442" indent="0">
              <a:buNone/>
              <a:defRPr sz="1400" b="1"/>
            </a:lvl4pPr>
            <a:lvl5pPr marL="1604589" indent="0">
              <a:buNone/>
              <a:defRPr sz="1400" b="1"/>
            </a:lvl5pPr>
            <a:lvl6pPr marL="2005736" indent="0">
              <a:buNone/>
              <a:defRPr sz="1400" b="1"/>
            </a:lvl6pPr>
            <a:lvl7pPr marL="2406884" indent="0">
              <a:buNone/>
              <a:defRPr sz="1400" b="1"/>
            </a:lvl7pPr>
            <a:lvl8pPr marL="2808031" indent="0">
              <a:buNone/>
              <a:defRPr sz="1400" b="1"/>
            </a:lvl8pPr>
            <a:lvl9pPr marL="3209178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0056" y="1598433"/>
            <a:ext cx="3977060" cy="29040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572447" y="1128237"/>
            <a:ext cx="3978622" cy="47019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147" indent="0">
              <a:buNone/>
              <a:defRPr sz="1800" b="1"/>
            </a:lvl2pPr>
            <a:lvl3pPr marL="802295" indent="0">
              <a:buNone/>
              <a:defRPr sz="1600" b="1"/>
            </a:lvl3pPr>
            <a:lvl4pPr marL="1203442" indent="0">
              <a:buNone/>
              <a:defRPr sz="1400" b="1"/>
            </a:lvl4pPr>
            <a:lvl5pPr marL="1604589" indent="0">
              <a:buNone/>
              <a:defRPr sz="1400" b="1"/>
            </a:lvl5pPr>
            <a:lvl6pPr marL="2005736" indent="0">
              <a:buNone/>
              <a:defRPr sz="1400" b="1"/>
            </a:lvl6pPr>
            <a:lvl7pPr marL="2406884" indent="0">
              <a:buNone/>
              <a:defRPr sz="1400" b="1"/>
            </a:lvl7pPr>
            <a:lvl8pPr marL="2808031" indent="0">
              <a:buNone/>
              <a:defRPr sz="1400" b="1"/>
            </a:lvl8pPr>
            <a:lvl9pPr marL="3209178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572447" y="1598433"/>
            <a:ext cx="3978622" cy="29040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9FFC-4383-4064-99C4-40DAF5130684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0056" y="1128237"/>
            <a:ext cx="3977060" cy="47019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147" indent="0">
              <a:buNone/>
              <a:defRPr sz="1800" b="1"/>
            </a:lvl2pPr>
            <a:lvl3pPr marL="802295" indent="0">
              <a:buNone/>
              <a:defRPr sz="1600" b="1"/>
            </a:lvl3pPr>
            <a:lvl4pPr marL="1203442" indent="0">
              <a:buNone/>
              <a:defRPr sz="1400" b="1"/>
            </a:lvl4pPr>
            <a:lvl5pPr marL="1604589" indent="0">
              <a:buNone/>
              <a:defRPr sz="1400" b="1"/>
            </a:lvl5pPr>
            <a:lvl6pPr marL="2005736" indent="0">
              <a:buNone/>
              <a:defRPr sz="1400" b="1"/>
            </a:lvl6pPr>
            <a:lvl7pPr marL="2406884" indent="0">
              <a:buNone/>
              <a:defRPr sz="1400" b="1"/>
            </a:lvl7pPr>
            <a:lvl8pPr marL="2808031" indent="0">
              <a:buNone/>
              <a:defRPr sz="1400" b="1"/>
            </a:lvl8pPr>
            <a:lvl9pPr marL="3209178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0056" y="1598433"/>
            <a:ext cx="3977060" cy="29040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572447" y="1128237"/>
            <a:ext cx="3978622" cy="47019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147" indent="0">
              <a:buNone/>
              <a:defRPr sz="1800" b="1"/>
            </a:lvl2pPr>
            <a:lvl3pPr marL="802295" indent="0">
              <a:buNone/>
              <a:defRPr sz="1600" b="1"/>
            </a:lvl3pPr>
            <a:lvl4pPr marL="1203442" indent="0">
              <a:buNone/>
              <a:defRPr sz="1400" b="1"/>
            </a:lvl4pPr>
            <a:lvl5pPr marL="1604589" indent="0">
              <a:buNone/>
              <a:defRPr sz="1400" b="1"/>
            </a:lvl5pPr>
            <a:lvl6pPr marL="2005736" indent="0">
              <a:buNone/>
              <a:defRPr sz="1400" b="1"/>
            </a:lvl6pPr>
            <a:lvl7pPr marL="2406884" indent="0">
              <a:buNone/>
              <a:defRPr sz="1400" b="1"/>
            </a:lvl7pPr>
            <a:lvl8pPr marL="2808031" indent="0">
              <a:buNone/>
              <a:defRPr sz="1400" b="1"/>
            </a:lvl8pPr>
            <a:lvl9pPr marL="3209178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572447" y="1598433"/>
            <a:ext cx="3978622" cy="29040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6F33-F661-4FCB-8A9C-5BA059048E19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56146" y="4921883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70441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52FFD-942B-4682-A071-AC13BA5AB07B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2413-3B59-4461-8747-95D2E21E3021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0057" y="200679"/>
            <a:ext cx="2961308" cy="854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19190" y="200679"/>
            <a:ext cx="5031879" cy="4301768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0057" y="1054733"/>
            <a:ext cx="2961308" cy="3447714"/>
          </a:xfrm>
        </p:spPr>
        <p:txBody>
          <a:bodyPr/>
          <a:lstStyle>
            <a:lvl1pPr marL="0" indent="0">
              <a:buNone/>
              <a:defRPr sz="1200"/>
            </a:lvl1pPr>
            <a:lvl2pPr marL="401147" indent="0">
              <a:buNone/>
              <a:defRPr sz="1100"/>
            </a:lvl2pPr>
            <a:lvl3pPr marL="802295" indent="0">
              <a:buNone/>
              <a:defRPr sz="900"/>
            </a:lvl3pPr>
            <a:lvl4pPr marL="1203442" indent="0">
              <a:buNone/>
              <a:defRPr sz="800"/>
            </a:lvl4pPr>
            <a:lvl5pPr marL="1604589" indent="0">
              <a:buNone/>
              <a:defRPr sz="800"/>
            </a:lvl5pPr>
            <a:lvl6pPr marL="2005736" indent="0">
              <a:buNone/>
              <a:defRPr sz="800"/>
            </a:lvl6pPr>
            <a:lvl7pPr marL="2406884" indent="0">
              <a:buNone/>
              <a:defRPr sz="800"/>
            </a:lvl7pPr>
            <a:lvl8pPr marL="2808031" indent="0">
              <a:buNone/>
              <a:defRPr sz="800"/>
            </a:lvl8pPr>
            <a:lvl9pPr marL="3209178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72F7C-04F8-4245-BF07-E2FBBC917F22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0056" y="201846"/>
            <a:ext cx="8101013" cy="840052"/>
          </a:xfrm>
          <a:prstGeom prst="rect">
            <a:avLst/>
          </a:prstGeom>
        </p:spPr>
        <p:txBody>
          <a:bodyPr vert="horz" lIns="80229" tIns="40115" rIns="80229" bIns="40115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0056" y="1176073"/>
            <a:ext cx="8101013" cy="3326374"/>
          </a:xfrm>
          <a:prstGeom prst="rect">
            <a:avLst/>
          </a:prstGeom>
        </p:spPr>
        <p:txBody>
          <a:bodyPr vert="horz" lIns="80229" tIns="40115" rIns="80229" bIns="40115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0056" y="4671624"/>
            <a:ext cx="2100263" cy="268350"/>
          </a:xfrm>
          <a:prstGeom prst="rect">
            <a:avLst/>
          </a:prstGeom>
        </p:spPr>
        <p:txBody>
          <a:bodyPr vert="horz" lIns="80229" tIns="40115" rIns="80229" bIns="401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6A489-30D8-45B5-851D-579B8128978F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75385" y="4671624"/>
            <a:ext cx="2850356" cy="268350"/>
          </a:xfrm>
          <a:prstGeom prst="rect">
            <a:avLst/>
          </a:prstGeom>
        </p:spPr>
        <p:txBody>
          <a:bodyPr vert="horz" lIns="80229" tIns="40115" rIns="80229" bIns="401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0806" y="4671624"/>
            <a:ext cx="2100263" cy="268350"/>
          </a:xfrm>
          <a:prstGeom prst="rect">
            <a:avLst/>
          </a:prstGeom>
        </p:spPr>
        <p:txBody>
          <a:bodyPr vert="horz" lIns="80229" tIns="40115" rIns="80229" bIns="4011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/>
  <p:txStyles>
    <p:titleStyle>
      <a:lvl1pPr algn="ctr" defTabSz="802295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860" indent="-300860" algn="l" defTabSz="80229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1864" indent="-250717" algn="l" defTabSz="802295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2868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4015" indent="-200574" algn="l" defTabSz="802295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5163" indent="-200574" algn="l" defTabSz="802295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6310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7457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8605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9752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1147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2295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3442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589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5736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884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8031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9178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86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/>
  <p:txStyles>
    <p:titleStyle>
      <a:lvl1pPr algn="ctr" defTabSz="80220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825" indent="-300825" algn="l" defTabSz="802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1789" indent="-250688" algn="l" defTabSz="802202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2752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3853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4956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6056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7157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8259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9360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1101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2202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3304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405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5506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607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708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8809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"/>
            <a:ext cx="8975367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6"/>
          <p:cNvSpPr txBox="1">
            <a:spLocks noChangeArrowheads="1"/>
          </p:cNvSpPr>
          <p:nvPr/>
        </p:nvSpPr>
        <p:spPr bwMode="auto">
          <a:xfrm>
            <a:off x="5383298" y="100339"/>
            <a:ext cx="3448053" cy="74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sz="4400" dirty="0">
                <a:solidFill>
                  <a:srgbClr val="03B2F2"/>
                </a:solidFill>
                <a:latin typeface="+mn-lt"/>
                <a:ea typeface="+mn-ea"/>
                <a:cs typeface="+mn-ea"/>
                <a:sym typeface="+mn-lt"/>
              </a:rPr>
              <a:t>Lesson no 8 </a:t>
            </a:r>
            <a:endParaRPr lang="zh-CN" altLang="en-US" sz="4400" dirty="0">
              <a:solidFill>
                <a:srgbClr val="03B2F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46"/>
          <p:cNvSpPr txBox="1">
            <a:spLocks noChangeArrowheads="1"/>
          </p:cNvSpPr>
          <p:nvPr/>
        </p:nvSpPr>
        <p:spPr bwMode="auto">
          <a:xfrm>
            <a:off x="3348434" y="1841764"/>
            <a:ext cx="5482917" cy="99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dist"/>
            <a:r>
              <a:rPr lang="en-US" altLang="zh-CN" sz="3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Radar Jamming </a:t>
            </a:r>
          </a:p>
          <a:p>
            <a:pPr algn="dist"/>
            <a:r>
              <a:rPr lang="en-US" altLang="zh-CN" sz="3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Protection</a:t>
            </a:r>
          </a:p>
        </p:txBody>
      </p:sp>
      <p:cxnSp>
        <p:nvCxnSpPr>
          <p:cNvPr id="5" name="直接连接符 4"/>
          <p:cNvCxnSpPr>
            <a:cxnSpLocks/>
          </p:cNvCxnSpPr>
          <p:nvPr/>
        </p:nvCxnSpPr>
        <p:spPr>
          <a:xfrm>
            <a:off x="3348434" y="2376140"/>
            <a:ext cx="5482917" cy="0"/>
          </a:xfrm>
          <a:prstGeom prst="line">
            <a:avLst/>
          </a:prstGeom>
          <a:ln w="25400">
            <a:solidFill>
              <a:srgbClr val="03B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ADF811-C352-F811-A0FE-BE09E8BEF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03E-E0CD-4738-82F9-F92BFABFCC7C}" type="datetime3">
              <a:rPr lang="en-US" altLang="zh-CN" smtClean="0">
                <a:solidFill>
                  <a:schemeClr val="bg1"/>
                </a:solidFill>
              </a:rPr>
              <a:t>29 December 2022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97F78D-8B71-A5ED-0761-E6977BFE3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Electronic Warfare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3A4EA-5497-8A31-243D-57338DA54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chemeClr val="bg1"/>
                </a:solidFill>
              </a:rPr>
              <a:t>1</a:t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4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  <p:extLst>
    <p:ext uri="{E180D4A7-C9FB-4DFB-919C-405C955672EB}">
      <p14:showEvtLst xmlns:p14="http://schemas.microsoft.com/office/powerpoint/2010/main">
        <p14:playEvt time="2527" objId="1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AE90F2-5572-9771-15FD-689EBE81C3C2}"/>
              </a:ext>
            </a:extLst>
          </p:cNvPr>
          <p:cNvSpPr txBox="1"/>
          <p:nvPr/>
        </p:nvSpPr>
        <p:spPr>
          <a:xfrm>
            <a:off x="1908274" y="1396771"/>
            <a:ext cx="518457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2800" i="0" u="none" strike="noStrike" baseline="0" dirty="0">
                <a:solidFill>
                  <a:schemeClr val="bg1"/>
                </a:solidFill>
              </a:rPr>
              <a:t>Low power emission</a:t>
            </a:r>
          </a:p>
          <a:p>
            <a:pPr marL="514350" indent="-514350" algn="just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Large bandwidth available</a:t>
            </a:r>
          </a:p>
          <a:p>
            <a:pPr marL="514350" indent="-514350" algn="just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Frequency hoping</a:t>
            </a:r>
          </a:p>
          <a:p>
            <a:pPr marL="514350" indent="-514350" algn="just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Coherence</a:t>
            </a:r>
          </a:p>
          <a:p>
            <a:pPr marL="514350" indent="-514350" algn="just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Modulation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323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62F688-C158-4251-EA5A-1A30D32AF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803" y="241682"/>
            <a:ext cx="7281518" cy="44299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30960C-A982-17FC-35DF-AF4D1BBAD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37" y="779483"/>
            <a:ext cx="8678850" cy="34813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EE0BD5-B338-AF4D-EA8A-E8C099F7F490}"/>
              </a:ext>
            </a:extLst>
          </p:cNvPr>
          <p:cNvSpPr txBox="1"/>
          <p:nvPr/>
        </p:nvSpPr>
        <p:spPr>
          <a:xfrm>
            <a:off x="2245454" y="137855"/>
            <a:ext cx="45102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power emission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827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27360E-6848-1D43-91E9-147562802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4418"/>
            <a:ext cx="4211522" cy="35469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F7EDFB-9BD1-5BCA-7C5D-3393FC23A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7648" y="952758"/>
            <a:ext cx="4211522" cy="35485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2A0E2D-D8BC-5855-0CCD-2CDCEB0EB8DB}"/>
              </a:ext>
            </a:extLst>
          </p:cNvPr>
          <p:cNvSpPr txBox="1"/>
          <p:nvPr/>
        </p:nvSpPr>
        <p:spPr>
          <a:xfrm>
            <a:off x="21955" y="0"/>
            <a:ext cx="45102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802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Large bandwidth available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D66150-F1DC-E729-D591-C2949F9717ED}"/>
              </a:ext>
            </a:extLst>
          </p:cNvPr>
          <p:cNvSpPr txBox="1"/>
          <p:nvPr/>
        </p:nvSpPr>
        <p:spPr>
          <a:xfrm>
            <a:off x="4878661" y="215443"/>
            <a:ext cx="36724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802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Frequency hoping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50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44E396FB-2EE6-4411-740C-35A767237E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0" y="571880"/>
            <a:ext cx="7793104" cy="38965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513910-9DC5-EAD7-5109-BC87ACD52B11}"/>
              </a:ext>
            </a:extLst>
          </p:cNvPr>
          <p:cNvSpPr txBox="1"/>
          <p:nvPr/>
        </p:nvSpPr>
        <p:spPr>
          <a:xfrm>
            <a:off x="3276426" y="208674"/>
            <a:ext cx="24482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802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Coherence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406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AF67C6-84FB-D050-3E5C-0F26A2AD2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70" y="0"/>
            <a:ext cx="5921829" cy="22032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5D18AB-96C4-3EDA-9E55-0CC94B67C3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5385" y="2357583"/>
            <a:ext cx="5782491" cy="21597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46B1EE-F3C8-3155-22EE-5345FA7D4A89}"/>
              </a:ext>
            </a:extLst>
          </p:cNvPr>
          <p:cNvSpPr txBox="1"/>
          <p:nvPr/>
        </p:nvSpPr>
        <p:spPr>
          <a:xfrm>
            <a:off x="6467061" y="578414"/>
            <a:ext cx="22086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802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Modulation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719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552CFF-1DC9-8603-234D-63F2F0F29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70" y="100339"/>
            <a:ext cx="5921829" cy="21945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C0ED39-0F2A-129D-2285-F77E30B1DE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3995" y="2395575"/>
            <a:ext cx="5225143" cy="22903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F8DD4C-0AED-AC4A-DD20-5F2A213D2251}"/>
              </a:ext>
            </a:extLst>
          </p:cNvPr>
          <p:cNvSpPr txBox="1"/>
          <p:nvPr/>
        </p:nvSpPr>
        <p:spPr>
          <a:xfrm>
            <a:off x="465434" y="3279142"/>
            <a:ext cx="22086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802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Modulation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93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FCAD0D-F725-3E6C-25E1-FC6EF9FBE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82" y="87360"/>
            <a:ext cx="5225143" cy="2299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1B6F2A-BF74-323F-336D-D645B78F5B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4458" y="2585461"/>
            <a:ext cx="5225143" cy="1828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0BD977-E63E-3BEF-115E-67ABD805329E}"/>
              </a:ext>
            </a:extLst>
          </p:cNvPr>
          <p:cNvSpPr txBox="1"/>
          <p:nvPr/>
        </p:nvSpPr>
        <p:spPr>
          <a:xfrm>
            <a:off x="6342390" y="975281"/>
            <a:ext cx="22086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802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Modulation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630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09" y="-8331"/>
            <a:ext cx="9021034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6"/>
          <p:cNvSpPr txBox="1">
            <a:spLocks noChangeArrowheads="1"/>
          </p:cNvSpPr>
          <p:nvPr/>
        </p:nvSpPr>
        <p:spPr bwMode="auto">
          <a:xfrm>
            <a:off x="52100" y="1642910"/>
            <a:ext cx="9021034" cy="74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4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03. Receiver Protection Measures</a:t>
            </a:r>
            <a:endParaRPr lang="zh-CN" altLang="en-US" sz="4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FBDE4F-0BC8-24EE-9D48-F2A1DD958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C13D-EBE2-4A4E-9A59-78C4180CF008}" type="datetime3">
              <a:rPr lang="en-US" altLang="zh-CN" smtClean="0">
                <a:solidFill>
                  <a:schemeClr val="bg1"/>
                </a:solidFill>
              </a:rPr>
              <a:t>29 December 2022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1E6D4-BF6D-0527-5845-08358E67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Electronic Warfare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DA3D7-B7BF-D299-FAD0-31A4CEF99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chemeClr val="bg1"/>
                </a:solidFill>
              </a:rPr>
              <a:t>18</a:t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7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53C8AB-B198-5CA4-339B-A8AEAA5A00E7}"/>
              </a:ext>
            </a:extLst>
          </p:cNvPr>
          <p:cNvSpPr txBox="1"/>
          <p:nvPr/>
        </p:nvSpPr>
        <p:spPr>
          <a:xfrm>
            <a:off x="684138" y="1735326"/>
            <a:ext cx="76328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Receiver manual IF gain (MAN GAIN or IF GAIN)</a:t>
            </a:r>
          </a:p>
          <a:p>
            <a:pPr marL="457200" indent="-457200" algn="just"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Automatic gain control (</a:t>
            </a:r>
            <a:r>
              <a:rPr lang="en-US" sz="2400" dirty="0" err="1">
                <a:solidFill>
                  <a:schemeClr val="bg1"/>
                </a:solidFill>
              </a:rPr>
              <a:t>AGC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  <a:p>
            <a:pPr marL="457200" indent="-457200" algn="just"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Passive angle tracking (PAT)</a:t>
            </a:r>
          </a:p>
          <a:p>
            <a:pPr marL="457200" indent="-457200" algn="just"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Moving target indication (MTI)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797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09" y="-8331"/>
            <a:ext cx="9021034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6"/>
          <p:cNvSpPr txBox="1">
            <a:spLocks noChangeArrowheads="1"/>
          </p:cNvSpPr>
          <p:nvPr/>
        </p:nvSpPr>
        <p:spPr bwMode="auto">
          <a:xfrm>
            <a:off x="-273937" y="1740422"/>
            <a:ext cx="3600399" cy="745159"/>
          </a:xfrm>
          <a:prstGeom prst="rect">
            <a:avLst/>
          </a:prstGeom>
          <a:noFill/>
          <a:ln>
            <a:noFill/>
          </a:ln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CONTENTS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F4B714-EA72-6B97-162C-040D719E6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A93E-9056-4D8B-ADB4-B8CC645AEEDA}" type="datetime3">
              <a:rPr lang="en-US" altLang="zh-CN" smtClean="0">
                <a:solidFill>
                  <a:schemeClr val="bg1"/>
                </a:solidFill>
              </a:rPr>
              <a:t>29 December 2022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F08FFEF-5914-0395-9A4E-9DA8AFC2D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Electronic Warfare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67F8D2B-E330-EE8C-70FA-A2CA87145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chemeClr val="bg1"/>
                </a:solidFill>
              </a:rPr>
              <a:t>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TextBox 46"/>
          <p:cNvSpPr txBox="1">
            <a:spLocks noChangeArrowheads="1"/>
          </p:cNvSpPr>
          <p:nvPr/>
        </p:nvSpPr>
        <p:spPr bwMode="auto">
          <a:xfrm>
            <a:off x="3314051" y="1752778"/>
            <a:ext cx="5223379" cy="37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02.     Transmitter Protection Measures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46"/>
          <p:cNvSpPr txBox="1">
            <a:spLocks noChangeArrowheads="1"/>
          </p:cNvSpPr>
          <p:nvPr/>
        </p:nvSpPr>
        <p:spPr bwMode="auto">
          <a:xfrm>
            <a:off x="3326462" y="2787880"/>
            <a:ext cx="4824530" cy="37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03.     Receiver Protection Measures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3" name="直接连接符 12"/>
          <p:cNvCxnSpPr>
            <a:cxnSpLocks/>
          </p:cNvCxnSpPr>
          <p:nvPr/>
        </p:nvCxnSpPr>
        <p:spPr>
          <a:xfrm>
            <a:off x="3893591" y="2850939"/>
            <a:ext cx="0" cy="288032"/>
          </a:xfrm>
          <a:prstGeom prst="line">
            <a:avLst/>
          </a:prstGeom>
          <a:ln w="25400">
            <a:solidFill>
              <a:srgbClr val="03B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cxnSpLocks/>
          </p:cNvCxnSpPr>
          <p:nvPr/>
        </p:nvCxnSpPr>
        <p:spPr>
          <a:xfrm>
            <a:off x="3912732" y="1824969"/>
            <a:ext cx="0" cy="288032"/>
          </a:xfrm>
          <a:prstGeom prst="line">
            <a:avLst/>
          </a:prstGeom>
          <a:ln w="25400">
            <a:solidFill>
              <a:srgbClr val="03B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46">
            <a:extLst>
              <a:ext uri="{FF2B5EF4-FFF2-40B4-BE49-F238E27FC236}">
                <a16:creationId xmlns:a16="http://schemas.microsoft.com/office/drawing/2014/main" id="{AA7CB3ED-1557-AFDB-C940-5699C8C9D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050" y="813475"/>
            <a:ext cx="5223379" cy="37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01.     Antenna Protection Measures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8" name="直接连接符 13">
            <a:extLst>
              <a:ext uri="{FF2B5EF4-FFF2-40B4-BE49-F238E27FC236}">
                <a16:creationId xmlns:a16="http://schemas.microsoft.com/office/drawing/2014/main" id="{D011CDAF-A704-3214-032E-17137C0F8463}"/>
              </a:ext>
            </a:extLst>
          </p:cNvPr>
          <p:cNvCxnSpPr>
            <a:cxnSpLocks/>
          </p:cNvCxnSpPr>
          <p:nvPr/>
        </p:nvCxnSpPr>
        <p:spPr>
          <a:xfrm>
            <a:off x="3912732" y="901270"/>
            <a:ext cx="0" cy="288032"/>
          </a:xfrm>
          <a:prstGeom prst="line">
            <a:avLst/>
          </a:prstGeom>
          <a:ln w="25400">
            <a:solidFill>
              <a:srgbClr val="03B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"/>
            <a:ext cx="8975367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6"/>
          <p:cNvSpPr txBox="1">
            <a:spLocks noChangeArrowheads="1"/>
          </p:cNvSpPr>
          <p:nvPr/>
        </p:nvSpPr>
        <p:spPr bwMode="auto">
          <a:xfrm>
            <a:off x="3513843" y="1724475"/>
            <a:ext cx="4608512" cy="108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sz="6600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Thanks </a:t>
            </a:r>
            <a:endParaRPr lang="zh-CN" altLang="en-US" sz="6600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452890" y="2808188"/>
            <a:ext cx="648072" cy="0"/>
          </a:xfrm>
          <a:prstGeom prst="line">
            <a:avLst/>
          </a:prstGeom>
          <a:ln w="25400">
            <a:solidFill>
              <a:srgbClr val="03B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95308F-E5FE-AC83-D842-C30D23803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0753-BB91-4708-8E1A-2AF8F9D157CE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DB3319-5394-9352-63F4-4A4965F13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83F02-B9C9-BF4F-F9C2-ABC90CDCA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14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extLst>
    <p:ext uri="{E180D4A7-C9FB-4DFB-919C-405C955672EB}">
      <p14:showEvtLst xmlns:p14="http://schemas.microsoft.com/office/powerpoint/2010/main">
        <p14:playEvt time="2527" objId="1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09" y="-8331"/>
            <a:ext cx="9021034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6"/>
          <p:cNvSpPr txBox="1">
            <a:spLocks noChangeArrowheads="1"/>
          </p:cNvSpPr>
          <p:nvPr/>
        </p:nvSpPr>
        <p:spPr bwMode="auto">
          <a:xfrm>
            <a:off x="684138" y="1959067"/>
            <a:ext cx="8316987" cy="74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marL="0" marR="0" lvl="0" indent="0" algn="l" defTabSz="802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01. 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Antenna Protection Measures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FBDE4F-0BC8-24EE-9D48-F2A1DD958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02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1C13D-EBE2-4A4E-9A59-78C4180CF008}" type="datetime3">
              <a:rPr kumimoji="0" lang="en-US" altLang="zh-CN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802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 December 2022</a:t>
            </a:fld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1E6D4-BF6D-0527-5845-08358E67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02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Electronic Warfare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DA3D7-B7BF-D299-FAD0-31A4CEF99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02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802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54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02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02FD2-06F2-4351-A0C8-4293A9749955}" type="datetime3">
              <a:rPr kumimoji="0" lang="en-US" altLang="zh-CN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802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 December 2022</a:t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02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Electronic Warfare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02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802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B0842D-3030-D23A-5A24-A9CFFB3A93EF}"/>
              </a:ext>
            </a:extLst>
          </p:cNvPr>
          <p:cNvSpPr txBox="1"/>
          <p:nvPr/>
        </p:nvSpPr>
        <p:spPr>
          <a:xfrm>
            <a:off x="2196306" y="1919991"/>
            <a:ext cx="46085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802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Sidelobe suppression (SLS)</a:t>
            </a:r>
          </a:p>
          <a:p>
            <a:pPr marL="457200" marR="0" lvl="0" indent="-457200" algn="just" defTabSz="802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Electronic scanning</a:t>
            </a:r>
          </a:p>
          <a:p>
            <a:pPr marL="457200" marR="0" lvl="0" indent="-457200" algn="just" defTabSz="802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Polarization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827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02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02FD2-06F2-4351-A0C8-4293A9749955}" type="datetime3">
              <a:rPr kumimoji="0" lang="en-US" altLang="zh-CN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802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 December 2022</a:t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02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Electronic Warfare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02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802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001EC5-0A3D-8549-BE51-EB415BA77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833" y="32166"/>
            <a:ext cx="4639458" cy="46394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35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02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02FD2-06F2-4351-A0C8-4293A9749955}" type="datetime3">
              <a:rPr kumimoji="0" lang="en-US" altLang="zh-CN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802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 December 2022</a:t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02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Electronic Warfare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02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802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D8461C-E335-B351-0221-4AEEB5D7E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914" y="44609"/>
            <a:ext cx="3743296" cy="46494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513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02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02FD2-06F2-4351-A0C8-4293A9749955}" type="datetime3">
              <a:rPr kumimoji="0" lang="en-US" altLang="zh-CN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802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 December 2022</a:t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02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Electronic Warfare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02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802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54542F-7039-D291-35FE-B3874E7CE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178" y="259218"/>
            <a:ext cx="6912768" cy="44124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866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02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02FD2-06F2-4351-A0C8-4293A9749955}" type="datetime3">
              <a:rPr kumimoji="0" lang="en-US" altLang="zh-CN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802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 December 2022</a:t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02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Electronic Warfare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02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802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7C1BF4-FBB7-0A43-4FBA-220E8C50C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681" y="131266"/>
            <a:ext cx="5635761" cy="43991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468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09" y="-8331"/>
            <a:ext cx="9021034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6"/>
          <p:cNvSpPr txBox="1">
            <a:spLocks noChangeArrowheads="1"/>
          </p:cNvSpPr>
          <p:nvPr/>
        </p:nvSpPr>
        <p:spPr bwMode="auto">
          <a:xfrm>
            <a:off x="108074" y="1770832"/>
            <a:ext cx="8893051" cy="74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4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02. </a:t>
            </a:r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Transmitter Protection Measures</a:t>
            </a:r>
            <a:endParaRPr lang="zh-CN" altLang="en-US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FBDE4F-0BC8-24EE-9D48-F2A1DD958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C13D-EBE2-4A4E-9A59-78C4180CF008}" type="datetime3">
              <a:rPr lang="en-US" altLang="zh-CN" smtClean="0">
                <a:solidFill>
                  <a:schemeClr val="bg1"/>
                </a:solidFill>
              </a:rPr>
              <a:t>29 December 2022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1E6D4-BF6D-0527-5845-08358E67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Electronic Warfare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DA3D7-B7BF-D299-FAD0-31A4CEF99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chemeClr val="bg1"/>
                </a:solidFill>
              </a:rPr>
              <a:t>9</a:t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ok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o5ydwm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197</Words>
  <Application>Microsoft Office PowerPoint</Application>
  <PresentationFormat>Custom</PresentationFormat>
  <Paragraphs>110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等线</vt:lpstr>
      <vt:lpstr>微软雅黑</vt:lpstr>
      <vt:lpstr>Arial</vt:lpstr>
      <vt:lpstr>Calibri</vt:lpstr>
      <vt:lpstr>Lato Light</vt:lpstr>
      <vt:lpstr>Times New Roman</vt:lpstr>
      <vt:lpstr>www.freeppt7.com</vt:lpstr>
      <vt:lpstr>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Laurian Gherman</cp:lastModifiedBy>
  <cp:revision>82</cp:revision>
  <dcterms:modified xsi:type="dcterms:W3CDTF">2022-12-29T12:39:19Z</dcterms:modified>
</cp:coreProperties>
</file>